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12" r:id="rId5"/>
    <p:sldId id="355" r:id="rId6"/>
    <p:sldId id="336" r:id="rId7"/>
    <p:sldId id="351" r:id="rId8"/>
    <p:sldId id="361" r:id="rId9"/>
    <p:sldId id="360" r:id="rId10"/>
    <p:sldId id="348" r:id="rId11"/>
    <p:sldId id="356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2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62"/>
      </p:cViewPr>
      <p:guideLst>
        <p:guide orient="horz" pos="2902"/>
        <p:guide pos="2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450"/>
            <a:ext cx="12192000" cy="588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65404" y="126492"/>
            <a:ext cx="1886712" cy="464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756135" y="0"/>
            <a:ext cx="374903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5100" y="168135"/>
            <a:ext cx="1600200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3976" y="3255212"/>
            <a:ext cx="6164046" cy="2310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tags" Target="../tags/tag37.xml"/><Relationship Id="rId4" Type="http://schemas.openxmlformats.org/officeDocument/2006/relationships/image" Target="../media/image4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tags" Target="../tags/tag2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tags" Target="../tags/tag4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23.png"/><Relationship Id="rId7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tags" Target="../tags/tag7.xml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5.xml"/><Relationship Id="rId26" Type="http://schemas.openxmlformats.org/officeDocument/2006/relationships/image" Target="../media/image32.png"/><Relationship Id="rId25" Type="http://schemas.openxmlformats.org/officeDocument/2006/relationships/tags" Target="../tags/tag17.xml"/><Relationship Id="rId24" Type="http://schemas.openxmlformats.org/officeDocument/2006/relationships/image" Target="../media/image31.png"/><Relationship Id="rId23" Type="http://schemas.openxmlformats.org/officeDocument/2006/relationships/tags" Target="../tags/tag16.xml"/><Relationship Id="rId22" Type="http://schemas.openxmlformats.org/officeDocument/2006/relationships/image" Target="../media/image30.png"/><Relationship Id="rId21" Type="http://schemas.openxmlformats.org/officeDocument/2006/relationships/tags" Target="../tags/tag15.xml"/><Relationship Id="rId20" Type="http://schemas.openxmlformats.org/officeDocument/2006/relationships/image" Target="../media/image29.png"/><Relationship Id="rId2" Type="http://schemas.openxmlformats.org/officeDocument/2006/relationships/image" Target="../media/image2.png"/><Relationship Id="rId19" Type="http://schemas.openxmlformats.org/officeDocument/2006/relationships/tags" Target="../tags/tag14.xml"/><Relationship Id="rId18" Type="http://schemas.openxmlformats.org/officeDocument/2006/relationships/image" Target="../media/image28.png"/><Relationship Id="rId17" Type="http://schemas.openxmlformats.org/officeDocument/2006/relationships/tags" Target="../tags/tag13.xml"/><Relationship Id="rId16" Type="http://schemas.openxmlformats.org/officeDocument/2006/relationships/image" Target="../media/image27.png"/><Relationship Id="rId15" Type="http://schemas.openxmlformats.org/officeDocument/2006/relationships/tags" Target="../tags/tag12.xml"/><Relationship Id="rId14" Type="http://schemas.openxmlformats.org/officeDocument/2006/relationships/image" Target="../media/image26.png"/><Relationship Id="rId13" Type="http://schemas.openxmlformats.org/officeDocument/2006/relationships/tags" Target="../tags/tag11.xml"/><Relationship Id="rId12" Type="http://schemas.openxmlformats.org/officeDocument/2006/relationships/image" Target="../media/image25.png"/><Relationship Id="rId11" Type="http://schemas.openxmlformats.org/officeDocument/2006/relationships/tags" Target="../tags/tag10.xml"/><Relationship Id="rId10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34.png"/><Relationship Id="rId7" Type="http://schemas.openxmlformats.org/officeDocument/2006/relationships/tags" Target="../tags/tag19.xml"/><Relationship Id="rId6" Type="http://schemas.openxmlformats.org/officeDocument/2006/relationships/image" Target="../media/image33.png"/><Relationship Id="rId5" Type="http://schemas.openxmlformats.org/officeDocument/2006/relationships/tags" Target="../tags/tag18.xml"/><Relationship Id="rId4" Type="http://schemas.openxmlformats.org/officeDocument/2006/relationships/image" Target="../media/image21.png"/><Relationship Id="rId37" Type="http://schemas.openxmlformats.org/officeDocument/2006/relationships/slideLayout" Target="../slideLayouts/slideLayout5.xml"/><Relationship Id="rId36" Type="http://schemas.openxmlformats.org/officeDocument/2006/relationships/image" Target="../media/image48.png"/><Relationship Id="rId35" Type="http://schemas.openxmlformats.org/officeDocument/2006/relationships/tags" Target="../tags/tag33.xml"/><Relationship Id="rId34" Type="http://schemas.openxmlformats.org/officeDocument/2006/relationships/image" Target="../media/image47.png"/><Relationship Id="rId33" Type="http://schemas.openxmlformats.org/officeDocument/2006/relationships/tags" Target="../tags/tag32.xml"/><Relationship Id="rId32" Type="http://schemas.openxmlformats.org/officeDocument/2006/relationships/image" Target="../media/image46.png"/><Relationship Id="rId31" Type="http://schemas.openxmlformats.org/officeDocument/2006/relationships/tags" Target="../tags/tag31.xml"/><Relationship Id="rId30" Type="http://schemas.openxmlformats.org/officeDocument/2006/relationships/image" Target="../media/image45.png"/><Relationship Id="rId3" Type="http://schemas.openxmlformats.org/officeDocument/2006/relationships/image" Target="../media/image3.png"/><Relationship Id="rId29" Type="http://schemas.openxmlformats.org/officeDocument/2006/relationships/tags" Target="../tags/tag30.xml"/><Relationship Id="rId28" Type="http://schemas.openxmlformats.org/officeDocument/2006/relationships/image" Target="../media/image44.png"/><Relationship Id="rId27" Type="http://schemas.openxmlformats.org/officeDocument/2006/relationships/tags" Target="../tags/tag29.xml"/><Relationship Id="rId26" Type="http://schemas.openxmlformats.org/officeDocument/2006/relationships/image" Target="../media/image43.png"/><Relationship Id="rId25" Type="http://schemas.openxmlformats.org/officeDocument/2006/relationships/tags" Target="../tags/tag28.xml"/><Relationship Id="rId24" Type="http://schemas.openxmlformats.org/officeDocument/2006/relationships/image" Target="../media/image42.png"/><Relationship Id="rId23" Type="http://schemas.openxmlformats.org/officeDocument/2006/relationships/tags" Target="../tags/tag27.xml"/><Relationship Id="rId22" Type="http://schemas.openxmlformats.org/officeDocument/2006/relationships/image" Target="../media/image41.png"/><Relationship Id="rId21" Type="http://schemas.openxmlformats.org/officeDocument/2006/relationships/tags" Target="../tags/tag26.xml"/><Relationship Id="rId20" Type="http://schemas.openxmlformats.org/officeDocument/2006/relationships/image" Target="../media/image40.png"/><Relationship Id="rId2" Type="http://schemas.openxmlformats.org/officeDocument/2006/relationships/image" Target="../media/image2.png"/><Relationship Id="rId19" Type="http://schemas.openxmlformats.org/officeDocument/2006/relationships/tags" Target="../tags/tag25.xml"/><Relationship Id="rId18" Type="http://schemas.openxmlformats.org/officeDocument/2006/relationships/image" Target="../media/image39.png"/><Relationship Id="rId17" Type="http://schemas.openxmlformats.org/officeDocument/2006/relationships/tags" Target="../tags/tag24.xml"/><Relationship Id="rId16" Type="http://schemas.openxmlformats.org/officeDocument/2006/relationships/image" Target="../media/image38.png"/><Relationship Id="rId15" Type="http://schemas.openxmlformats.org/officeDocument/2006/relationships/tags" Target="../tags/tag23.xml"/><Relationship Id="rId14" Type="http://schemas.openxmlformats.org/officeDocument/2006/relationships/image" Target="../media/image37.png"/><Relationship Id="rId13" Type="http://schemas.openxmlformats.org/officeDocument/2006/relationships/tags" Target="../tags/tag22.xml"/><Relationship Id="rId12" Type="http://schemas.openxmlformats.org/officeDocument/2006/relationships/image" Target="../media/image36.png"/><Relationship Id="rId11" Type="http://schemas.openxmlformats.org/officeDocument/2006/relationships/tags" Target="../tags/tag21.xml"/><Relationship Id="rId10" Type="http://schemas.openxmlformats.org/officeDocument/2006/relationships/image" Target="../media/image35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tags" Target="../tags/tag34.xml"/><Relationship Id="rId4" Type="http://schemas.openxmlformats.org/officeDocument/2006/relationships/image" Target="../media/image4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2.png"/><Relationship Id="rId7" Type="http://schemas.openxmlformats.org/officeDocument/2006/relationships/tags" Target="../tags/tag36.xml"/><Relationship Id="rId6" Type="http://schemas.openxmlformats.org/officeDocument/2006/relationships/image" Target="../media/image51.png"/><Relationship Id="rId5" Type="http://schemas.openxmlformats.org/officeDocument/2006/relationships/tags" Target="../tags/tag35.xml"/><Relationship Id="rId4" Type="http://schemas.openxmlformats.org/officeDocument/2006/relationships/image" Target="../media/image4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5325" algn="r">
              <a:lnSpc>
                <a:spcPts val="1060"/>
              </a:lnSpc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20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65"/>
              </a:lnSpc>
              <a:tabLst>
                <a:tab pos="10378440" algn="l"/>
              </a:tabLst>
            </a:pPr>
            <a:r>
              <a:rPr sz="2250" b="0" spc="-7" baseline="-24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753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03152" y="128015"/>
            <a:ext cx="571500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87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6500" y="661307"/>
            <a:ext cx="28581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2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95476" y="118244"/>
            <a:ext cx="10547985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  <a:tabLst>
                <a:tab pos="9257665" algn="l"/>
              </a:tabLst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2250" b="1" spc="562" baseline="19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250" baseline="19000">
              <a:latin typeface="Calibri" panose="020F0502020204030204"/>
              <a:cs typeface="Calibri" panose="020F0502020204030204"/>
            </a:endParaRPr>
          </a:p>
          <a:p>
            <a:pPr marR="287655" algn="r">
              <a:lnSpc>
                <a:spcPts val="108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va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ed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2035"/>
              </a:lnSpc>
              <a:tabLst>
                <a:tab pos="2768600" algn="l"/>
                <a:tab pos="9257665" algn="l"/>
              </a:tabLst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2200" b="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2400" b="0" spc="-7" baseline="-36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logy	</a:t>
            </a:r>
            <a:r>
              <a:rPr sz="2700" b="0" spc="-7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r>
              <a:rPr sz="2700" b="0" spc="-120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2700" b="0" spc="-7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</a:t>
            </a:r>
            <a:endParaRPr sz="2700" baseline="-25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ct val="100000"/>
              </a:lnSpc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22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3370" y="1154855"/>
            <a:ext cx="11861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llig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1214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03025" y="128270"/>
            <a:ext cx="571500" cy="1026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73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06500" y="660393"/>
            <a:ext cx="323596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3920" y="73025"/>
            <a:ext cx="3402965" cy="1094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82852" y="80340"/>
            <a:ext cx="160020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Chongqing  University</a:t>
            </a:r>
            <a:r>
              <a:rPr spc="-80" dirty="0"/>
              <a:t> </a:t>
            </a:r>
            <a:r>
              <a:rPr spc="-5" dirty="0"/>
              <a:t>of  Technology</a:t>
            </a:r>
            <a:endParaRPr spc="-5" dirty="0"/>
          </a:p>
        </p:txBody>
      </p:sp>
      <p:sp>
        <p:nvSpPr>
          <p:cNvPr id="17" name="object 17"/>
          <p:cNvSpPr/>
          <p:nvPr/>
        </p:nvSpPr>
        <p:spPr>
          <a:xfrm>
            <a:off x="16510" y="1254760"/>
            <a:ext cx="12179935" cy="4289425"/>
          </a:xfrm>
          <a:custGeom>
            <a:avLst/>
            <a:gdLst/>
            <a:ahLst/>
            <a:cxnLst/>
            <a:rect l="l" t="t" r="r" b="b"/>
            <a:pathLst>
              <a:path w="12179935" h="4490085">
                <a:moveTo>
                  <a:pt x="0" y="0"/>
                </a:moveTo>
                <a:lnTo>
                  <a:pt x="12179808" y="0"/>
                </a:lnTo>
                <a:lnTo>
                  <a:pt x="12179808" y="4489704"/>
                </a:lnTo>
                <a:lnTo>
                  <a:pt x="0" y="4489704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186967"/>
            <a:ext cx="12192000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54868" y="5894832"/>
            <a:ext cx="1437131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169650" y="6491604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等线" panose="02010600030101010101" charset="-122"/>
                <a:cs typeface="等线" panose="02010600030101010101" charset="-122"/>
              </a:rPr>
              <a:t>1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5300" y="5871971"/>
            <a:ext cx="827532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077200" y="6039485"/>
            <a:ext cx="3657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Yuyang</a:t>
            </a:r>
            <a:r>
              <a:rPr sz="2400" b="1" spc="-5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5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Lai</a:t>
            </a:r>
            <a:endParaRPr lang="en-US" sz="2400" b="1" spc="-50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39400" y="5084445"/>
            <a:ext cx="184848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—— </a:t>
            </a:r>
            <a:r>
              <a:rPr lang="en-US" sz="1600" b="1" i="1" spc="-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AAAI 2024</a:t>
            </a:r>
            <a:endParaRPr lang="en-US" sz="1600" b="1" i="1" spc="-5" dirty="0">
              <a:solidFill>
                <a:srgbClr val="1F4E79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25"/>
          <p:cNvSpPr txBox="1"/>
          <p:nvPr/>
        </p:nvSpPr>
        <p:spPr>
          <a:xfrm>
            <a:off x="1066800" y="1600200"/>
            <a:ext cx="10104755" cy="9055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ctr">
              <a:lnSpc>
                <a:spcPct val="139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cs typeface="+mn-lt"/>
              </a:rPr>
              <a:t>MmAP : Multi-modal Alignment Prompt for Cross-domain Multi-task Learning</a:t>
            </a:r>
            <a:endParaRPr sz="2400" b="1" spc="-5" dirty="0">
              <a:solidFill>
                <a:srgbClr val="1F4E79"/>
              </a:solidFill>
              <a:cs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43400" y="4953000"/>
            <a:ext cx="38563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https://github.com/CZ-TAO12/DisenIDP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09800" y="2700655"/>
            <a:ext cx="7896860" cy="14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257" y="770614"/>
            <a:ext cx="2804594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8200" y="2438400"/>
            <a:ext cx="10572750" cy="335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5325" algn="r">
              <a:lnSpc>
                <a:spcPts val="1060"/>
              </a:lnSpc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20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65"/>
              </a:lnSpc>
              <a:tabLst>
                <a:tab pos="10378440" algn="l"/>
              </a:tabLst>
            </a:pPr>
            <a:r>
              <a:rPr sz="2250" b="0" spc="-7" baseline="-24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753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03152" y="128015"/>
            <a:ext cx="571500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87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6500" y="661307"/>
            <a:ext cx="28581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2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570665" y="606215"/>
            <a:ext cx="7302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f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3370" y="1154855"/>
            <a:ext cx="11861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llig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65" y="0"/>
            <a:ext cx="12192000" cy="1223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03025" y="128270"/>
            <a:ext cx="571500" cy="995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73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06500" y="118244"/>
            <a:ext cx="323596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2620"/>
              </a:lnSpc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</a:t>
            </a:r>
            <a:endParaRPr sz="22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2120"/>
              </a:lnSpc>
              <a:spcBef>
                <a:spcPts val="1040"/>
              </a:spcBef>
            </a:pP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ho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n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n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g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v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q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in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r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g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s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it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n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y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ive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r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f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sity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</a:t>
            </a:r>
            <a:r>
              <a:rPr sz="1600" b="0" spc="-5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21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Technollooggyy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  <a:p>
            <a:pPr marL="88900">
              <a:lnSpc>
                <a:spcPts val="2120"/>
              </a:lnSpc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22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3920" y="77470"/>
            <a:ext cx="3402965" cy="1071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Chongqing  University</a:t>
            </a:r>
            <a:r>
              <a:rPr spc="-80" dirty="0"/>
              <a:t> </a:t>
            </a:r>
            <a:r>
              <a:rPr spc="-5" dirty="0"/>
              <a:t>of  Technology</a:t>
            </a:r>
            <a:endParaRPr spc="-5" dirty="0"/>
          </a:p>
        </p:txBody>
      </p:sp>
      <p:sp>
        <p:nvSpPr>
          <p:cNvPr id="17" name="object 17"/>
          <p:cNvSpPr/>
          <p:nvPr/>
        </p:nvSpPr>
        <p:spPr>
          <a:xfrm>
            <a:off x="12191" y="1223772"/>
            <a:ext cx="12179935" cy="4491355"/>
          </a:xfrm>
          <a:custGeom>
            <a:avLst/>
            <a:gdLst/>
            <a:ahLst/>
            <a:cxnLst/>
            <a:rect l="l" t="t" r="r" b="b"/>
            <a:pathLst>
              <a:path w="12179935" h="4491355">
                <a:moveTo>
                  <a:pt x="0" y="0"/>
                </a:moveTo>
                <a:lnTo>
                  <a:pt x="12179808" y="0"/>
                </a:lnTo>
                <a:lnTo>
                  <a:pt x="12179808" y="4491228"/>
                </a:lnTo>
                <a:lnTo>
                  <a:pt x="0" y="44912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186967"/>
            <a:ext cx="12192000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54868" y="5894832"/>
            <a:ext cx="1437131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169650" y="6491604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等线" panose="02010600030101010101" charset="-122"/>
                <a:cs typeface="等线" panose="02010600030101010101" charset="-122"/>
              </a:rPr>
              <a:t>2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5300" y="5871971"/>
            <a:ext cx="827532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932959" y="1905762"/>
            <a:ext cx="3162300" cy="256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1.In</a:t>
            </a:r>
            <a:r>
              <a:rPr sz="4000" b="1" spc="-1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4000" b="1" spc="-8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oduc</a:t>
            </a:r>
            <a:r>
              <a:rPr sz="4000" b="1" spc="-1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ion  2.Method</a:t>
            </a:r>
            <a:endParaRPr sz="4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00497" y="3996931"/>
            <a:ext cx="2808223" cy="524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7619" y="2146985"/>
            <a:ext cx="3879215" cy="47110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93689" y="770614"/>
            <a:ext cx="2798906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2827" b="21647"/>
          <a:stretch>
            <a:fillRect/>
          </a:stretch>
        </p:blipFill>
        <p:spPr>
          <a:xfrm>
            <a:off x="990600" y="1981200"/>
            <a:ext cx="4796155" cy="426402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380480" y="2743200"/>
            <a:ext cx="4502785" cy="2339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zh-CN" altLang="en-US"/>
              <a:t>Typically, a multi-task network</a:t>
            </a:r>
            <a:r>
              <a:rPr lang="en-US" altLang="zh-CN"/>
              <a:t> </a:t>
            </a:r>
            <a:r>
              <a:rPr lang="zh-CN" altLang="en-US"/>
              <a:t>structure consists of a shared backbone and task-specific decoders.</a:t>
            </a:r>
            <a:r>
              <a:rPr lang="en-US" altLang="zh-CN"/>
              <a:t> </a:t>
            </a:r>
            <a:r>
              <a:rPr lang="zh-CN" altLang="en-US"/>
              <a:t>However, the </a:t>
            </a:r>
            <a:r>
              <a:rPr lang="zh-CN" altLang="en-US" b="1"/>
              <a:t>complexity</a:t>
            </a:r>
            <a:r>
              <a:rPr lang="zh-CN" altLang="en-US"/>
              <a:t> of the</a:t>
            </a:r>
            <a:r>
              <a:rPr lang="en-US" altLang="zh-CN"/>
              <a:t> </a:t>
            </a:r>
            <a:r>
              <a:rPr lang="zh-CN" altLang="en-US"/>
              <a:t>decoders increases</a:t>
            </a:r>
            <a:r>
              <a:rPr lang="en-US" altLang="zh-CN"/>
              <a:t> </a:t>
            </a:r>
            <a:r>
              <a:rPr lang="zh-CN" altLang="en-US"/>
              <a:t>with the number of tasks. To tackle this challenge, we integrate the decoder-free vision-language model CLIP, which</a:t>
            </a:r>
            <a:r>
              <a:rPr lang="en-US" altLang="zh-CN"/>
              <a:t> </a:t>
            </a:r>
            <a:r>
              <a:rPr lang="zh-CN" altLang="en-US"/>
              <a:t>exhibits robust zero-shot generalization capability.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93689" y="770614"/>
            <a:ext cx="2798906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32943"/>
          <a:stretch>
            <a:fillRect/>
          </a:stretch>
        </p:blipFill>
        <p:spPr>
          <a:xfrm>
            <a:off x="1304925" y="3810000"/>
            <a:ext cx="9576435" cy="181483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122680" y="2362200"/>
            <a:ext cx="10201910" cy="1035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zh-CN" altLang="en-US"/>
              <a:t>Recently,parameter-efficient transfer learning methods have been extensively explored with CLIP for adapting to downstream</a:t>
            </a:r>
            <a:r>
              <a:rPr lang="en-US" altLang="zh-CN"/>
              <a:t> </a:t>
            </a:r>
            <a:r>
              <a:rPr lang="zh-CN" altLang="en-US"/>
              <a:t>tasks, where prompt tuning showcases strong potential. Nevertheless, these methods </a:t>
            </a:r>
            <a:r>
              <a:rPr lang="zh-CN" altLang="en-US" b="1"/>
              <a:t>solely fine-tune a single modality</a:t>
            </a:r>
            <a:r>
              <a:rPr lang="zh-CN" altLang="en-US"/>
              <a:t>(text or visual), disrupting the modality structure of CLIP.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11985" y="990600"/>
            <a:ext cx="8368030" cy="581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308108" y="797518"/>
            <a:ext cx="1573965" cy="474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4400" y="3429000"/>
            <a:ext cx="1418590" cy="238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4400" y="3962400"/>
            <a:ext cx="1224280" cy="243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8200" y="4419600"/>
            <a:ext cx="4777105" cy="3956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14400" y="5029835"/>
            <a:ext cx="3424555" cy="3289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33400" y="2133600"/>
            <a:ext cx="4548505" cy="4337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85495" y="2743200"/>
            <a:ext cx="1481455" cy="3003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400800" y="2790825"/>
            <a:ext cx="1300480" cy="2527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29400" y="3281680"/>
            <a:ext cx="4748530" cy="386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29400" y="3905885"/>
            <a:ext cx="3729355" cy="3098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400800" y="4453890"/>
            <a:ext cx="2043430" cy="2336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705600" y="4925695"/>
            <a:ext cx="4415155" cy="74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308108" y="797518"/>
            <a:ext cx="1573965" cy="474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2000" y="1676400"/>
            <a:ext cx="3453130" cy="3956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71600" y="2457450"/>
            <a:ext cx="4691380" cy="11957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71600" y="3851910"/>
            <a:ext cx="461645" cy="2012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28800" y="3875405"/>
            <a:ext cx="422275" cy="1778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47800" y="5602605"/>
            <a:ext cx="880110" cy="1936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r="2174" b="7256"/>
          <a:stretch>
            <a:fillRect/>
          </a:stretch>
        </p:blipFill>
        <p:spPr>
          <a:xfrm>
            <a:off x="5029200" y="3851910"/>
            <a:ext cx="914400" cy="1866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24200" y="3812540"/>
            <a:ext cx="1061085" cy="24066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124200" y="5612765"/>
            <a:ext cx="1187450" cy="24066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1600" y="4345940"/>
            <a:ext cx="4796155" cy="9956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324600" y="2014220"/>
            <a:ext cx="1357630" cy="29083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553200" y="2667000"/>
            <a:ext cx="4586605" cy="34798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324600" y="3376930"/>
            <a:ext cx="2653030" cy="25273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400800" y="3886200"/>
            <a:ext cx="5005705" cy="163385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6496050" y="5520055"/>
            <a:ext cx="4719955" cy="58610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6553200" y="6096000"/>
            <a:ext cx="4538980" cy="44323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5791200" y="1562100"/>
            <a:ext cx="3834130" cy="35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257" y="770614"/>
            <a:ext cx="2804594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28800" y="1295400"/>
            <a:ext cx="8520430" cy="559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257" y="770614"/>
            <a:ext cx="2804594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7225" y="2133600"/>
            <a:ext cx="4570730" cy="4243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91200" y="2668905"/>
            <a:ext cx="6109970" cy="303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MGI4YTY2NzNjYzhhMDBjYjhiZDFjNDRhZjk5ZjcyM2MifQ=="/>
  <p:tag name="KSO_WPP_MARK_KEY" val="d2dc3de7-51bf-45f9-8ab2-58865843b4c2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E7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2424</Words>
  <Application>WPS 演示</Application>
  <PresentationFormat>宽屏</PresentationFormat>
  <Paragraphs>146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Bahnschrift Light</vt:lpstr>
      <vt:lpstr>Calibri</vt:lpstr>
      <vt:lpstr>等线</vt:lpstr>
      <vt:lpstr>Times New Roman</vt:lpstr>
      <vt:lpstr>黑体</vt:lpstr>
      <vt:lpstr>微软雅黑</vt:lpstr>
      <vt:lpstr>Arial Unicode MS</vt:lpstr>
      <vt:lpstr>Calibri</vt:lpstr>
      <vt:lpstr>Office Theme</vt:lpstr>
      <vt:lpstr>Chongqing  University of  Technology</vt:lpstr>
      <vt:lpstr>Chongqing  University of 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Chongqing  University of  Technology</dc:title>
  <dc:creator/>
  <cp:lastModifiedBy>帅气的学长</cp:lastModifiedBy>
  <cp:revision>101</cp:revision>
  <dcterms:created xsi:type="dcterms:W3CDTF">2022-07-31T02:05:00Z</dcterms:created>
  <dcterms:modified xsi:type="dcterms:W3CDTF">2024-02-25T11:12:32Z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2022-06-22T08:00:00Z</vt:filetime>
  </property>
  <property fmtid="{D5CDD505-2E9C-101B-9397-08002B2CF9AE}" pid="3" name="Creator">
    <vt:lpwstr>WPS 演示</vt:lpwstr>
  </property>
  <property fmtid="{D5CDD505-2E9C-101B-9397-08002B2CF9AE}" pid="4" name="LastSaved">
    <vt:filetime>2022-08-10T08:00:00Z</vt:filetime>
  </property>
  <property fmtid="{D5CDD505-2E9C-101B-9397-08002B2CF9AE}" pid="5" name="ICV">
    <vt:lpwstr>E6127BC12417415E82848A3C1CB30781_13</vt:lpwstr>
  </property>
  <property fmtid="{D5CDD505-2E9C-101B-9397-08002B2CF9AE}" pid="6" name="KSOProductBuildVer">
    <vt:lpwstr>2052-12.1.0.16120</vt:lpwstr>
  </property>
</Properties>
</file>